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912" r:id="rId2"/>
  </p:sldMasterIdLst>
  <p:notesMasterIdLst>
    <p:notesMasterId r:id="rId13"/>
  </p:notesMasterIdLst>
  <p:handoutMasterIdLst>
    <p:handoutMasterId r:id="rId14"/>
  </p:handoutMasterIdLst>
  <p:sldIdLst>
    <p:sldId id="256" r:id="rId3"/>
    <p:sldId id="269" r:id="rId4"/>
    <p:sldId id="270" r:id="rId5"/>
    <p:sldId id="271" r:id="rId6"/>
    <p:sldId id="272" r:id="rId7"/>
    <p:sldId id="258" r:id="rId8"/>
    <p:sldId id="261" r:id="rId9"/>
    <p:sldId id="263" r:id="rId10"/>
    <p:sldId id="273" r:id="rId11"/>
    <p:sldId id="265" r:id="rId12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>
      <p:cViewPr varScale="1">
        <p:scale>
          <a:sx n="85" d="100"/>
          <a:sy n="85" d="100"/>
        </p:scale>
        <p:origin x="96" y="108"/>
      </p:cViewPr>
      <p:guideLst>
        <p:guide orient="horz" pos="216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A74EB7-856E-45FD-83F0-5F7C6F3E4372}" type="datetimeFigureOut">
              <a:rPr lang="en-US"/>
              <a:t>9/28/2014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886E15-F82A-4596-A46C-375C6D3981E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83081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1B0E40-8125-41F8-BB6C-139D8D531A4F}" type="datetimeFigureOut">
              <a:rPr lang="en-US"/>
              <a:t>9/28/2014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105DB2-FD3E-441D-8B7E-7AE83ECE27B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94720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block"/>
          <p:cNvSpPr/>
          <p:nvPr/>
        </p:nvSpPr>
        <p:spPr>
          <a:xfrm>
            <a:off x="1141413" y="1600200"/>
            <a:ext cx="9902952" cy="3276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7" name="top graphic"/>
          <p:cNvGrpSpPr/>
          <p:nvPr/>
        </p:nvGrpSpPr>
        <p:grpSpPr>
          <a:xfrm>
            <a:off x="1279" y="0"/>
            <a:ext cx="12188952" cy="429768"/>
            <a:chOff x="1279" y="0"/>
            <a:chExt cx="12188952" cy="429768"/>
          </a:xfrm>
        </p:grpSpPr>
        <p:sp>
          <p:nvSpPr>
            <p:cNvPr id="8" name="Rectangle 7"/>
            <p:cNvSpPr/>
            <p:nvPr/>
          </p:nvSpPr>
          <p:spPr>
            <a:xfrm>
              <a:off x="1279" y="0"/>
              <a:ext cx="12188952" cy="228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279" y="228600"/>
              <a:ext cx="12188952" cy="20116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279" y="306324"/>
              <a:ext cx="12188952" cy="457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23" name="bottom graphic"/>
          <p:cNvGrpSpPr/>
          <p:nvPr/>
        </p:nvGrpSpPr>
        <p:grpSpPr>
          <a:xfrm>
            <a:off x="0" y="6080760"/>
            <a:ext cx="12190231" cy="777240"/>
            <a:chOff x="0" y="6080760"/>
            <a:chExt cx="12190231" cy="777240"/>
          </a:xfrm>
        </p:grpSpPr>
        <p:sp>
          <p:nvSpPr>
            <p:cNvPr id="13" name="Rectangle 12"/>
            <p:cNvSpPr/>
            <p:nvPr/>
          </p:nvSpPr>
          <p:spPr>
            <a:xfrm>
              <a:off x="0" y="6217920"/>
              <a:ext cx="12188825" cy="64008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3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279" y="6080760"/>
              <a:ext cx="12188952" cy="9721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279" y="6172200"/>
              <a:ext cx="12188952" cy="27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029200"/>
            <a:ext cx="8229598" cy="838200"/>
          </a:xfr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4" y="1905000"/>
            <a:ext cx="9143998" cy="26670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bg1"/>
                </a:solidFill>
                <a:effectLst>
                  <a:outerShdw blurRad="889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9/28/2014</a:t>
            </a:fld>
            <a:endParaRPr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4935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9/28/2014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77828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94507" y="609600"/>
            <a:ext cx="1143001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3" y="609600"/>
            <a:ext cx="7696198" cy="54102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9/28/2014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40326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9/28/2014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647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anchor="b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4876800"/>
            <a:ext cx="8229598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E36636D-D922-432D-A958-524484B5923D}" type="datetimeFigureOut">
              <a:rPr lang="en-US"/>
              <a:pPr/>
              <a:t>9/28/2014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58729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4999"/>
            <a:ext cx="4435564" cy="408892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849" y="1904999"/>
            <a:ext cx="4435564" cy="408892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9/28/2014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6067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828800"/>
            <a:ext cx="4419599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590801"/>
            <a:ext cx="4419599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6814" y="1828800"/>
            <a:ext cx="4419599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6814" y="2590801"/>
            <a:ext cx="4419599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9/28/2014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6762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9/28/2014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319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bottom graphic"/>
          <p:cNvGrpSpPr/>
          <p:nvPr/>
        </p:nvGrpSpPr>
        <p:grpSpPr>
          <a:xfrm>
            <a:off x="0" y="6309360"/>
            <a:ext cx="12190231" cy="548640"/>
            <a:chOff x="0" y="6309360"/>
            <a:chExt cx="12190231" cy="548640"/>
          </a:xfrm>
        </p:grpSpPr>
        <p:sp>
          <p:nvSpPr>
            <p:cNvPr id="7" name="Rectangle 6"/>
            <p:cNvSpPr/>
            <p:nvPr/>
          </p:nvSpPr>
          <p:spPr>
            <a:xfrm>
              <a:off x="0" y="6400800"/>
              <a:ext cx="12188825" cy="457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3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1279" y="6309360"/>
              <a:ext cx="12188952" cy="9721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279" y="6379143"/>
              <a:ext cx="12188952" cy="27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9/28/2014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0961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"/>
          <p:cNvSpPr/>
          <p:nvPr/>
        </p:nvSpPr>
        <p:spPr>
          <a:xfrm>
            <a:off x="1217610" y="1019175"/>
            <a:ext cx="6126480" cy="4572000"/>
          </a:xfrm>
          <a:prstGeom prst="rect">
            <a:avLst/>
          </a:prstGeom>
          <a:noFill/>
          <a:ln w="1016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3214" y="1371600"/>
            <a:ext cx="3124200" cy="2057400"/>
          </a:xfrm>
        </p:spPr>
        <p:txBody>
          <a:bodyPr anchor="b">
            <a:normAutofit/>
          </a:bodyPr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1930" y="1293495"/>
            <a:ext cx="5577840" cy="40233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3214" y="3536829"/>
            <a:ext cx="3124200" cy="1797169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9/28/2014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3386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"/>
          <p:cNvSpPr/>
          <p:nvPr/>
        </p:nvSpPr>
        <p:spPr>
          <a:xfrm>
            <a:off x="1217610" y="1019175"/>
            <a:ext cx="6126480" cy="4572000"/>
          </a:xfrm>
          <a:prstGeom prst="rect">
            <a:avLst/>
          </a:prstGeom>
          <a:noFill/>
          <a:ln w="1016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3214" y="1371600"/>
            <a:ext cx="3124200" cy="20574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00490" y="1202055"/>
            <a:ext cx="5760720" cy="4206240"/>
          </a:xfrm>
          <a:solidFill>
            <a:schemeClr val="bg1">
              <a:lumMod val="95000"/>
            </a:schemeClr>
          </a:solidFill>
        </p:spPr>
        <p:txBody>
          <a:bodyPr tIns="914400">
            <a:normAutofit/>
          </a:bodyPr>
          <a:lstStyle>
            <a:lvl1pPr marL="0" indent="0" algn="ctr">
              <a:spcBef>
                <a:spcPts val="0"/>
              </a:spcBef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3214" y="3536829"/>
            <a:ext cx="3124200" cy="1797171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9/28/2014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6842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bottom graphic"/>
          <p:cNvGrpSpPr/>
          <p:nvPr/>
        </p:nvGrpSpPr>
        <p:grpSpPr>
          <a:xfrm>
            <a:off x="0" y="6309360"/>
            <a:ext cx="12190231" cy="548640"/>
            <a:chOff x="0" y="6309360"/>
            <a:chExt cx="12190231" cy="548640"/>
          </a:xfrm>
        </p:grpSpPr>
        <p:sp>
          <p:nvSpPr>
            <p:cNvPr id="7" name="Rectangle 6"/>
            <p:cNvSpPr/>
            <p:nvPr/>
          </p:nvSpPr>
          <p:spPr>
            <a:xfrm>
              <a:off x="0" y="6400800"/>
              <a:ext cx="12188825" cy="457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3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1279" y="6309360"/>
              <a:ext cx="12188952" cy="9721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279" y="6379143"/>
              <a:ext cx="12188952" cy="27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0" name="top graphic"/>
          <p:cNvGrpSpPr/>
          <p:nvPr/>
        </p:nvGrpSpPr>
        <p:grpSpPr>
          <a:xfrm>
            <a:off x="1279" y="0"/>
            <a:ext cx="12188952" cy="320040"/>
            <a:chOff x="1279" y="0"/>
            <a:chExt cx="12188952" cy="320040"/>
          </a:xfrm>
        </p:grpSpPr>
        <p:sp>
          <p:nvSpPr>
            <p:cNvPr id="11" name="Rectangle 10"/>
            <p:cNvSpPr/>
            <p:nvPr/>
          </p:nvSpPr>
          <p:spPr>
            <a:xfrm>
              <a:off x="1279" y="0"/>
              <a:ext cx="12188952" cy="17023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279" y="170234"/>
              <a:ext cx="12188952" cy="14980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279" y="231421"/>
              <a:ext cx="12188952" cy="27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876" y="609600"/>
            <a:ext cx="9143538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876" y="1905000"/>
            <a:ext cx="9143538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94363" y="6516865"/>
            <a:ext cx="132762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8E36636D-D922-432D-A958-524484B5923D}" type="datetimeFigureOut">
              <a:rPr lang="en-US"/>
              <a:pPr/>
              <a:t>9/28/2014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07498" y="6516865"/>
            <a:ext cx="606214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bg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730094" y="6516865"/>
            <a:ext cx="93631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08845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SzPct val="100000"/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Adapting to Change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Evolution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3214" y="1371600"/>
            <a:ext cx="2995734" cy="1193304"/>
          </a:xfrm>
        </p:spPr>
        <p:txBody>
          <a:bodyPr/>
          <a:lstStyle/>
          <a:p>
            <a:r>
              <a:rPr lang="en-US" dirty="0" smtClean="0"/>
              <a:t>Blue or Brown Eyes?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The Blueprint of Life</a:t>
            </a:r>
          </a:p>
          <a:p>
            <a:endParaRPr lang="en-US" dirty="0"/>
          </a:p>
          <a:p>
            <a:r>
              <a:rPr lang="en-US" dirty="0" smtClean="0"/>
              <a:t>Our DNA or ‘genes’ contain all of the genes required to produce an individual</a:t>
            </a:r>
          </a:p>
          <a:p>
            <a:r>
              <a:rPr lang="en-US" dirty="0" smtClean="0"/>
              <a:t>Genetic mutations occur naturally.  </a:t>
            </a:r>
          </a:p>
          <a:p>
            <a:r>
              <a:rPr lang="en-US" dirty="0" smtClean="0"/>
              <a:t>Individuals with a beneficial mutation will have a better chance of survival and a greater chance of passing their gene mutation to their descendants.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564" y="2852936"/>
            <a:ext cx="4572000" cy="1581150"/>
          </a:xfrm>
          <a:prstGeom prst="rect">
            <a:avLst/>
          </a:prstGeom>
        </p:spPr>
      </p:pic>
      <p:pic>
        <p:nvPicPr>
          <p:cNvPr id="3074" name="Picture 2" descr="http://www.riversideonline.com/source/images/slideshow/r22_chromosom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64" y="304788"/>
            <a:ext cx="2466530" cy="1849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2753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Class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Quiz on Adaptions</a:t>
            </a:r>
          </a:p>
          <a:p>
            <a:r>
              <a:rPr lang="en-US" dirty="0" smtClean="0"/>
              <a:t>Introduction to Natural Selection and Evolution</a:t>
            </a:r>
          </a:p>
          <a:p>
            <a:r>
              <a:rPr lang="en-US" dirty="0" smtClean="0"/>
              <a:t>Natural Selection Activity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06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Evolution</a:t>
            </a:r>
            <a:r>
              <a:rPr lang="en-US" dirty="0"/>
              <a:t> </a:t>
            </a:r>
            <a:r>
              <a:rPr lang="en-US" dirty="0" smtClean="0"/>
              <a:t>= the sum of all transformations undergone by a primitive life form over time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511" y="1905000"/>
            <a:ext cx="5231803" cy="4114800"/>
          </a:xfrm>
        </p:spPr>
      </p:pic>
    </p:spTree>
    <p:extLst>
      <p:ext uri="{BB962C8B-B14F-4D97-AF65-F5344CB8AC3E}">
        <p14:creationId xmlns:p14="http://schemas.microsoft.com/office/powerpoint/2010/main" val="3381444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Natural Selection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053852" y="1904999"/>
            <a:ext cx="4824535" cy="3540225"/>
          </a:xfrm>
        </p:spPr>
        <p:txBody>
          <a:bodyPr>
            <a:normAutofit/>
          </a:bodyPr>
          <a:lstStyle/>
          <a:p>
            <a:r>
              <a:rPr lang="en-US" dirty="0" smtClean="0"/>
              <a:t>Explains the evolution of species</a:t>
            </a:r>
          </a:p>
          <a:p>
            <a:r>
              <a:rPr lang="en-US" dirty="0" smtClean="0"/>
              <a:t>Individuals whose physical and behavioral characteristics are best adapted to their habitat have a better chance to reproduce and pass on their characteristics to future generations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468" y="1162756"/>
            <a:ext cx="3810000" cy="3721100"/>
          </a:xfrm>
        </p:spPr>
      </p:pic>
      <p:sp>
        <p:nvSpPr>
          <p:cNvPr id="6" name="Rectangle 5"/>
          <p:cNvSpPr/>
          <p:nvPr/>
        </p:nvSpPr>
        <p:spPr>
          <a:xfrm>
            <a:off x="6454453" y="5070124"/>
            <a:ext cx="4032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 smtClean="0"/>
              <a:t>Charles Darwin developed the theory of Natural Selection in the 1800’s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55997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Story of the Peppered Moths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23992" y="2305849"/>
            <a:ext cx="4435564" cy="4088921"/>
          </a:xfrm>
        </p:spPr>
        <p:txBody>
          <a:bodyPr/>
          <a:lstStyle/>
          <a:p>
            <a:r>
              <a:rPr lang="en-US" dirty="0" smtClean="0"/>
              <a:t>During the day these moths like to sleep on birch trunks</a:t>
            </a:r>
          </a:p>
          <a:p>
            <a:r>
              <a:rPr lang="en-US" dirty="0" smtClean="0"/>
              <a:t>Which one will blend in better to the white birch’s trunk?  Which one will be eaten by birds more often?</a:t>
            </a:r>
            <a:endParaRPr lang="en-US" dirty="0" smtClean="0"/>
          </a:p>
        </p:txBody>
      </p:sp>
      <p:pic>
        <p:nvPicPr>
          <p:cNvPr id="1026" name="Picture 2" descr="http://www.warwickshire-butterflies.org.uk/downloads/Press/PepperedMoth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938" y="2286397"/>
            <a:ext cx="4435475" cy="3326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3830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warrenphotographic.co.uk/photography/bigs/11321-Peppered-Moth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260648"/>
            <a:ext cx="9494193" cy="6304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1001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3429000"/>
            <a:ext cx="9143538" cy="1066800"/>
          </a:xfrm>
        </p:spPr>
        <p:txBody>
          <a:bodyPr>
            <a:noAutofit/>
          </a:bodyPr>
          <a:lstStyle/>
          <a:p>
            <a:r>
              <a:rPr lang="en-US" sz="4000" dirty="0" smtClean="0"/>
              <a:t>Now imagine a heavily polluted city where the tree trunks have turned black from all of the factory smoke…</a:t>
            </a:r>
            <a:br>
              <a:rPr lang="en-US" sz="4000" dirty="0" smtClean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What do you think happened?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76142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004" y="1453516"/>
            <a:ext cx="6840760" cy="38004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56416" y="363987"/>
            <a:ext cx="8676458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CA" sz="2400" dirty="0" smtClean="0"/>
              <a:t>Over time…. Almost all the peppered moths would be black, since they would be the only ones to survive and therefore reproduce. </a:t>
            </a:r>
            <a:endParaRPr lang="en-CA" sz="2400" dirty="0"/>
          </a:p>
        </p:txBody>
      </p:sp>
      <p:sp>
        <p:nvSpPr>
          <p:cNvPr id="5" name="Rectangle 4"/>
          <p:cNvSpPr/>
          <p:nvPr/>
        </p:nvSpPr>
        <p:spPr>
          <a:xfrm>
            <a:off x="1053852" y="5373216"/>
            <a:ext cx="10672154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CA" dirty="0"/>
              <a:t>The light variation of the peppered moth is therefore best adapted to living in the country.</a:t>
            </a:r>
          </a:p>
          <a:p>
            <a:pPr>
              <a:lnSpc>
                <a:spcPct val="90000"/>
              </a:lnSpc>
            </a:pPr>
            <a:endParaRPr lang="en-CA" dirty="0"/>
          </a:p>
          <a:p>
            <a:pPr>
              <a:lnSpc>
                <a:spcPct val="90000"/>
              </a:lnSpc>
            </a:pPr>
            <a:r>
              <a:rPr lang="en-CA" dirty="0"/>
              <a:t>The dark variation is best adapted to living near factories. </a:t>
            </a:r>
          </a:p>
        </p:txBody>
      </p:sp>
    </p:spTree>
    <p:extLst>
      <p:ext uri="{BB962C8B-B14F-4D97-AF65-F5344CB8AC3E}">
        <p14:creationId xmlns:p14="http://schemas.microsoft.com/office/powerpoint/2010/main" val="518017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40868" y="696538"/>
            <a:ext cx="7776864" cy="1172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CA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Conclusion:   </a:t>
            </a:r>
          </a:p>
          <a:p>
            <a:pPr>
              <a:lnSpc>
                <a:spcPct val="90000"/>
              </a:lnSpc>
            </a:pPr>
            <a:endParaRPr lang="en-CA" sz="2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859522" y="2102530"/>
            <a:ext cx="9458210" cy="219752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CA" sz="3200" b="1" dirty="0"/>
              <a:t>Only individuals that are well adapted to their habitat can survive and reproduce.  </a:t>
            </a:r>
          </a:p>
          <a:p>
            <a:pPr>
              <a:lnSpc>
                <a:spcPct val="90000"/>
              </a:lnSpc>
            </a:pPr>
            <a:endParaRPr lang="en-CA" sz="3200" b="1" dirty="0"/>
          </a:p>
          <a:p>
            <a:pPr>
              <a:lnSpc>
                <a:spcPct val="90000"/>
              </a:lnSpc>
            </a:pPr>
            <a:r>
              <a:rPr lang="en-CA" sz="3200" b="1" dirty="0"/>
              <a:t>This is the principal of natural selection!</a:t>
            </a:r>
          </a:p>
          <a:p>
            <a:pPr>
              <a:lnSpc>
                <a:spcPct val="90000"/>
              </a:lnSpc>
            </a:pPr>
            <a:endParaRPr lang="en-CA" sz="2400" dirty="0"/>
          </a:p>
        </p:txBody>
      </p:sp>
      <p:sp>
        <p:nvSpPr>
          <p:cNvPr id="5" name="5-Point Star 4"/>
          <p:cNvSpPr/>
          <p:nvPr/>
        </p:nvSpPr>
        <p:spPr>
          <a:xfrm>
            <a:off x="186288" y="1282852"/>
            <a:ext cx="914400" cy="914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5-Point Star 5"/>
          <p:cNvSpPr/>
          <p:nvPr/>
        </p:nvSpPr>
        <p:spPr>
          <a:xfrm>
            <a:off x="7390556" y="1045516"/>
            <a:ext cx="914400" cy="914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5-Point Star 6"/>
          <p:cNvSpPr/>
          <p:nvPr/>
        </p:nvSpPr>
        <p:spPr>
          <a:xfrm>
            <a:off x="2098516" y="3985469"/>
            <a:ext cx="914400" cy="914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5-Point Star 7"/>
          <p:cNvSpPr/>
          <p:nvPr/>
        </p:nvSpPr>
        <p:spPr>
          <a:xfrm>
            <a:off x="7420192" y="3985469"/>
            <a:ext cx="914400" cy="914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5-Point Star 8"/>
          <p:cNvSpPr/>
          <p:nvPr/>
        </p:nvSpPr>
        <p:spPr>
          <a:xfrm>
            <a:off x="9403332" y="2878673"/>
            <a:ext cx="914400" cy="914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5-Point Star 9"/>
          <p:cNvSpPr/>
          <p:nvPr/>
        </p:nvSpPr>
        <p:spPr>
          <a:xfrm>
            <a:off x="1626468" y="131116"/>
            <a:ext cx="914400" cy="914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73825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riped Border 16x9">
  <a:themeElements>
    <a:clrScheme name="StripedBorder_16x9">
      <a:dk1>
        <a:srgbClr val="404040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Glow Edge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98000"/>
              </a:schemeClr>
            </a:duotone>
          </a:blip>
          <a:tile tx="0" ty="0" sx="100000" sy="100000" flip="none" algn="ctr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StripedBorder_16x9">
      <a:dk1>
        <a:srgbClr val="404040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Glow Edge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tripedBorder_16x9">
      <a:dk1>
        <a:srgbClr val="404040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Glow Edge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71C9EA2-3281-42E8-8199-7076EBA4928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Striped black border presentation (widescreen)</Template>
  <TotalTime>0</TotalTime>
  <Words>268</Words>
  <Application>Microsoft Office PowerPoint</Application>
  <PresentationFormat>Custom</PresentationFormat>
  <Paragraphs>29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Aharoni</vt:lpstr>
      <vt:lpstr>Arial</vt:lpstr>
      <vt:lpstr>Euphemia</vt:lpstr>
      <vt:lpstr>Striped Border 16x9</vt:lpstr>
      <vt:lpstr>Evolution</vt:lpstr>
      <vt:lpstr>Today’s Class</vt:lpstr>
      <vt:lpstr>Evolution = the sum of all transformations undergone by a primitive life form over time</vt:lpstr>
      <vt:lpstr>Natural Selection </vt:lpstr>
      <vt:lpstr>The Story of the Peppered Moths </vt:lpstr>
      <vt:lpstr>PowerPoint Presentation</vt:lpstr>
      <vt:lpstr>Now imagine a heavily polluted city where the tree trunks have turned black from all of the factory smoke…   What do you think happened?</vt:lpstr>
      <vt:lpstr>PowerPoint Presentation</vt:lpstr>
      <vt:lpstr>PowerPoint Presentation</vt:lpstr>
      <vt:lpstr>Blue or Brown Eyes?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2014-09-28T23:51:02Z</dcterms:created>
  <dcterms:modified xsi:type="dcterms:W3CDTF">2014-09-29T01:27:52Z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TC028010989991</vt:lpwstr>
  </property>
</Properties>
</file>