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5013" autoAdjust="0"/>
  </p:normalViewPr>
  <p:slideViewPr>
    <p:cSldViewPr>
      <p:cViewPr varScale="1">
        <p:scale>
          <a:sx n="85" d="100"/>
          <a:sy n="85" d="100"/>
        </p:scale>
        <p:origin x="96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10/5/2014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10/5/2014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4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10/5/2014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Taxonomy: Classifying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SCI104-01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Practice Using a Dichotomous Key!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2780928"/>
            <a:ext cx="4302021" cy="3519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2780928"/>
            <a:ext cx="4133885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0"/>
            <a:ext cx="2880320" cy="1340768"/>
          </a:xfrm>
        </p:spPr>
        <p:txBody>
          <a:bodyPr/>
          <a:lstStyle/>
          <a:p>
            <a:r>
              <a:rPr lang="en-CA" dirty="0" smtClean="0"/>
              <a:t>Let’s Try a Harder One….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116632"/>
            <a:ext cx="7344816" cy="6772170"/>
          </a:xfrm>
        </p:spPr>
      </p:pic>
    </p:spTree>
    <p:extLst>
      <p:ext uri="{BB962C8B-B14F-4D97-AF65-F5344CB8AC3E}">
        <p14:creationId xmlns:p14="http://schemas.microsoft.com/office/powerpoint/2010/main" val="21924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Assignment: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422004" y="2564904"/>
            <a:ext cx="67985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Create your own Dichotomous Key</a:t>
            </a:r>
          </a:p>
          <a:p>
            <a:endParaRPr lang="en-CA" sz="3600" dirty="0"/>
          </a:p>
          <a:p>
            <a:endParaRPr lang="en-CA" sz="3600" dirty="0" smtClean="0"/>
          </a:p>
          <a:p>
            <a:r>
              <a:rPr lang="en-CA" sz="3600" dirty="0" smtClean="0"/>
              <a:t>Assignment is due Next Class!  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5339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868" y="836712"/>
            <a:ext cx="100727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New Vocabulary you will need to Record in your Notebook:</a:t>
            </a:r>
          </a:p>
          <a:p>
            <a:endParaRPr lang="en-CA" sz="3200" dirty="0"/>
          </a:p>
          <a:p>
            <a:endParaRPr lang="en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Taxonomy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Scientific Names</a:t>
            </a:r>
          </a:p>
          <a:p>
            <a:endParaRPr lang="en-CA" sz="3200" dirty="0" smtClean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794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39781"/>
            <a:ext cx="8985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3" y="4643859"/>
            <a:ext cx="3101404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51470"/>
            <a:ext cx="3810000" cy="359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7" y="1119957"/>
            <a:ext cx="1456581" cy="14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4" y="51471"/>
            <a:ext cx="1121173" cy="11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5813946"/>
            <a:ext cx="2851754" cy="69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32760" y="5848806"/>
            <a:ext cx="570332" cy="77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56" y="4945145"/>
            <a:ext cx="1931174" cy="66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19" y="3978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40" y="4005064"/>
            <a:ext cx="2094591" cy="167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00" y="3308770"/>
            <a:ext cx="2657872" cy="180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76" y="1883648"/>
            <a:ext cx="2172920" cy="162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10636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4.3cm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0596" y="6162563"/>
            <a:ext cx="78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2.9cm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421930" y="2924945"/>
            <a:ext cx="1156758" cy="38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13.2cm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9449" y="6335250"/>
            <a:ext cx="1190712" cy="36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19cm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1573" y="6234444"/>
            <a:ext cx="110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18.4cm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8068" y="18864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*</a:t>
            </a:r>
            <a:r>
              <a:rPr lang="en-CA" b="1" i="1" dirty="0"/>
              <a:t>Unmeasured items are &lt; 10cm</a:t>
            </a:r>
          </a:p>
        </p:txBody>
      </p:sp>
    </p:spTree>
    <p:extLst>
      <p:ext uri="{BB962C8B-B14F-4D97-AF65-F5344CB8AC3E}">
        <p14:creationId xmlns:p14="http://schemas.microsoft.com/office/powerpoint/2010/main" val="16148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075" y="2967335"/>
            <a:ext cx="6438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Silly Science Activity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3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260648"/>
            <a:ext cx="11809312" cy="11445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need a way to categorize over 1.8 million species living on Earth! </a:t>
            </a:r>
            <a:endParaRPr lang="en-US" sz="3200" dirty="0"/>
          </a:p>
        </p:txBody>
      </p:sp>
      <p:pic>
        <p:nvPicPr>
          <p:cNvPr id="1026" name="Picture 2" descr="http://bealbio.wikispaces.com/file/view/classification.gif/173788611/518x326/classification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2276872"/>
            <a:ext cx="4896544" cy="308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9072" y="2237383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The Anatomy, behaviour and fossil ancestors of a new species are studied.</a:t>
            </a:r>
          </a:p>
          <a:p>
            <a:endParaRPr lang="en-CA" sz="2800" b="1" dirty="0"/>
          </a:p>
          <a:p>
            <a:r>
              <a:rPr lang="en-CA" sz="2800" b="1" dirty="0" smtClean="0"/>
              <a:t>Scientists  compare the characteristics of the new species with those of other species that have already been named and classified. 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108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964" y="46025"/>
            <a:ext cx="9505056" cy="1144556"/>
          </a:xfrm>
        </p:spPr>
        <p:txBody>
          <a:bodyPr/>
          <a:lstStyle/>
          <a:p>
            <a:r>
              <a:rPr lang="en-US" dirty="0" smtClean="0"/>
              <a:t>Taxonomy is the classification of living organisms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936655">
            <a:off x="327722" y="371599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“Taxis” = order</a:t>
            </a:r>
          </a:p>
          <a:p>
            <a:r>
              <a:rPr lang="en-CA" dirty="0" smtClean="0"/>
              <a:t>“</a:t>
            </a:r>
            <a:r>
              <a:rPr lang="en-CA" dirty="0" err="1" smtClean="0"/>
              <a:t>Nomos</a:t>
            </a:r>
            <a:r>
              <a:rPr lang="en-CA" dirty="0" smtClean="0"/>
              <a:t>” = law</a:t>
            </a:r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57908" y="1597282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There are six ‘</a:t>
            </a:r>
            <a:r>
              <a:rPr lang="en-US" b="1" i="1" u="sng" dirty="0" smtClean="0"/>
              <a:t>Kingdoms</a:t>
            </a:r>
            <a:r>
              <a:rPr lang="en-US" dirty="0" smtClean="0"/>
              <a:t>’ of Living Organisms</a:t>
            </a:r>
            <a:endParaRPr lang="en-US" dirty="0"/>
          </a:p>
        </p:txBody>
      </p:sp>
      <p:pic>
        <p:nvPicPr>
          <p:cNvPr id="8" name="Picture 2" descr="https://scunderwood.wikispaces.com/file/view/SixKingdoms.JPG/354992024/SixKingd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3" y="2987598"/>
            <a:ext cx="1118984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07806" y="5085184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ex.:Algae</a:t>
            </a:r>
            <a:r>
              <a:rPr lang="en-CA" dirty="0" smtClean="0"/>
              <a:t>, amoebae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382444" y="6227958"/>
            <a:ext cx="161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Yeasts, moulds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8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8210" y="188640"/>
            <a:ext cx="11360006" cy="1144556"/>
          </a:xfrm>
        </p:spPr>
        <p:txBody>
          <a:bodyPr>
            <a:normAutofit/>
          </a:bodyPr>
          <a:lstStyle/>
          <a:p>
            <a:r>
              <a:rPr lang="en-CA" b="1" i="1" dirty="0" smtClean="0"/>
              <a:t>Scientific Names </a:t>
            </a:r>
            <a:r>
              <a:rPr lang="en-CA" dirty="0"/>
              <a:t>are used to give </a:t>
            </a:r>
            <a:r>
              <a:rPr lang="en-CA" dirty="0" smtClean="0"/>
              <a:t>every </a:t>
            </a:r>
            <a:r>
              <a:rPr lang="en-CA" dirty="0"/>
              <a:t>species its own unique name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1764" y="1886284"/>
            <a:ext cx="6768752" cy="1038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i="1" dirty="0" smtClean="0"/>
              <a:t>Carl Linnaeus </a:t>
            </a:r>
            <a:r>
              <a:rPr lang="en-CA" dirty="0" smtClean="0"/>
              <a:t>developed our current method for naming species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" name="Picture 2" descr="http://www.goldiesroom.org/Multimedia/Bio_Images/02%20Classification/02%20Classification%20Subgrou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1886284"/>
            <a:ext cx="397163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rborday.org/trees/graphics/trees/detail/Sugar-Mapl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" y="3221397"/>
            <a:ext cx="2957690" cy="32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1" y="3221397"/>
            <a:ext cx="44145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Example:</a:t>
            </a:r>
          </a:p>
          <a:p>
            <a:r>
              <a:rPr lang="en-CA" sz="2000" dirty="0"/>
              <a:t>Sugar maple’s scientific name </a:t>
            </a:r>
            <a:r>
              <a:rPr lang="en-CA" sz="2000" i="1" dirty="0"/>
              <a:t>is: </a:t>
            </a:r>
            <a:endParaRPr lang="en-CA" sz="2000" i="1" dirty="0" smtClean="0"/>
          </a:p>
          <a:p>
            <a:endParaRPr lang="en-CA" sz="2000" i="1" dirty="0"/>
          </a:p>
          <a:p>
            <a:r>
              <a:rPr lang="en-CA" sz="2000" i="1" dirty="0" smtClean="0"/>
              <a:t>	  </a:t>
            </a:r>
            <a:r>
              <a:rPr lang="en-CA" sz="2000" i="1" dirty="0"/>
              <a:t>Acer </a:t>
            </a:r>
            <a:r>
              <a:rPr lang="en-CA" sz="2000" i="1" dirty="0" err="1" smtClean="0"/>
              <a:t>saccharum</a:t>
            </a:r>
            <a:endParaRPr lang="en-CA" sz="2000" i="1" dirty="0" smtClean="0"/>
          </a:p>
          <a:p>
            <a:endParaRPr lang="en-CA" sz="2000" i="1" dirty="0"/>
          </a:p>
          <a:p>
            <a:r>
              <a:rPr lang="en-CA" sz="2000" i="1" dirty="0" smtClean="0"/>
              <a:t>Acer </a:t>
            </a:r>
            <a:r>
              <a:rPr lang="en-CA" sz="2000" i="1" dirty="0"/>
              <a:t>(maple) </a:t>
            </a:r>
            <a:r>
              <a:rPr lang="en-CA" sz="2000" dirty="0"/>
              <a:t>is the </a:t>
            </a:r>
            <a:r>
              <a:rPr lang="en-CA" sz="2000" b="1" dirty="0"/>
              <a:t>genus</a:t>
            </a:r>
            <a:r>
              <a:rPr lang="en-CA" sz="2000" dirty="0"/>
              <a:t> of the living </a:t>
            </a:r>
            <a:r>
              <a:rPr lang="en-CA" sz="2000" dirty="0" smtClean="0"/>
              <a:t>organism</a:t>
            </a:r>
          </a:p>
          <a:p>
            <a:endParaRPr lang="en-CA" sz="2000" dirty="0"/>
          </a:p>
          <a:p>
            <a:r>
              <a:rPr lang="en-CA" sz="2000" i="1" dirty="0" err="1"/>
              <a:t>Saccharum</a:t>
            </a:r>
            <a:r>
              <a:rPr lang="en-CA" sz="2000" i="1" dirty="0"/>
              <a:t> (sugar)  </a:t>
            </a:r>
            <a:r>
              <a:rPr lang="en-CA" sz="2000" dirty="0"/>
              <a:t>designates the </a:t>
            </a:r>
            <a:r>
              <a:rPr lang="en-CA" sz="2000" b="1" dirty="0"/>
              <a:t>species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66020" y="2420888"/>
            <a:ext cx="5472608" cy="5040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06" y="61922"/>
            <a:ext cx="9140951" cy="718997"/>
          </a:xfrm>
        </p:spPr>
        <p:txBody>
          <a:bodyPr/>
          <a:lstStyle/>
          <a:p>
            <a:r>
              <a:rPr lang="en-CA" dirty="0" smtClean="0"/>
              <a:t>The Plant Kingdom</a:t>
            </a:r>
            <a:endParaRPr lang="en-CA" dirty="0"/>
          </a:p>
        </p:txBody>
      </p:sp>
      <p:pic>
        <p:nvPicPr>
          <p:cNvPr id="3076" name="Picture 4" descr="http://2.bp.blogspot.com/-GOH3VECtUbA/UQcyEv3l39I/AAAAAAAAAuA/dXwh3u6PjSY/s1600/plant+diversity+flow+ch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5" t="28735" r="-1"/>
          <a:stretch/>
        </p:blipFill>
        <p:spPr bwMode="auto">
          <a:xfrm>
            <a:off x="909836" y="908720"/>
            <a:ext cx="9089912" cy="46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nglishhedging.com/wp-content/uploads/2011/10/C-RB-12-T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5" t="-2792" b="-1"/>
          <a:stretch/>
        </p:blipFill>
        <p:spPr bwMode="auto">
          <a:xfrm>
            <a:off x="7030516" y="5203492"/>
            <a:ext cx="1300220" cy="14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data:image/jpeg;base64,/9j/4AAQSkZJRgABAQAAAQABAAD/2wCEAAkGBxQTEhUUEhQWFhUXGRgYGBcXFxcYFxobGBcXGBcXHBcYHCggGBwlHBcYITEhJSksLi4uFx8zODMsNygtLisBCgoKDg0OGxAQGywmICQsLC8sLCwsLCwsLCwsLCwsLCwsLCwsLCwsLCwsLCwsLCwsLCwsLCwsLCwsLCwsLCwsLP/AABEIANoA5wMBIgACEQEDEQH/xAAcAAACAgMBAQAAAAAAAAAAAAADBAIFAAEGBwj/xAA+EAABAwIEAwUHAwEIAQUAAAABAAIRAyEEEjFBBVFhInGBkaEGEzKxwdHwQlLhFAcjYnKissLxgjOSs9Li/8QAGQEAAwEBAQAAAAAAAAAAAAAAAQIDBAAF/8QAJhEAAgICAgICAgIDAAAAAAAAAAECEQMhEjFBURMiBDJhcRRCUv/aAAwDAQACEQMRAD8A8+9ze5UayPWAI7kMlY1vbMli1N06rVYjYI1RqFEIrsZNAalKYTOGpie3eBpzUH33WOYA25Mo7OsabxR7ewyGjkAPU7oOKruce0ZIEJak3tTyuihspX6AZTpZinadINC1RbCM6nNginQrkKvBcYCTr0yHX06K2rvbTbA1P5KrMhAnfZGLvY+PeydDCud0CapYEF0a9OZW+GEwcyvaGAcBNges28kspU9sSU3yq6KLEMDSAJtrrryR2PEAo+I4RULiZBJ1gx84VfxGjUpiAwgc1zlGb0xpuMqpimKpPB01vIuhNMX9UXA1nC2u8Kxfh2v03Et+oRcq0wOXHTEGvIbIFuY59U4OIVA0tnsuEQbxOsclvBuNwbxYjmFPFYMENymADfuSNq6Yrasqi0l0N25Jx+ElukHmi4aiGyZ1KlXeYtumk90hpSd0iGCeWiKrczeokeKsMa2m+BlAEWIAQsE23ataOevTdL4XECmSHXZp1ah+732vIf2/sN7sscHN5RpbxCmx7nZj2m2gj9B6iVqu1wggktO/5uoUw4kAOJG6m4132T2uyLXuaYlO4biEWI13Snu77n6I7qdpB/hFScemCxt/ESNAsVbTcdwY5rFT5JewCz3SoQUSmM4JbohmTqiyhFQeEUKD3JUABCM7CP1j1Epep2rtNwrpujT0HyCZugybRVlkfECO9Tp9L9AJVooAwLeiFewKXsVDCBJEfPyTzJ922De/zP8ACWq3ECx6/dNUWEMaOn1KXI1WgzceOhR7w74gHHmdfMXW6OFaXZpM7NP5BWYhkXQC5IrFTdURxLHe8GUxzXXYZuaix0iYG9yuYpVrjN5ro8PUIoDZp0IdFxtbQqiisiphUeSpmZlqo/UbckOjWzz+4a9RsfutrHKNMzPRR8Z4XE1KQ0+Ib94SGDriWiSCLztddgxct7RcMDXe8HwE3A/SfsVfDkv6yL458vqyeeX8vkVJzxlIVZh3OYReQVZvptyybbR6KvHY/DaI0m9lpN+i3Vk6LWFcPhMgaA6jXdTw7iZ0gOtG/VCUTppLZPC4gNsZMHXcGFlZgfJ009Vj8CXTIMk66fNGw+Ee3lEz9gklOK8nOSZmGpPa2AZbN2nfuTFAUzZjZfe0kHuQ6ryHAOaSDoW3v3KdfBEnOwjOORvA9PArlltVPo7mumLZrkEQVtt/O4W28RcP/VYHwdND3xurB2NbkzNY0C12ttPL85Kvxp7TD8d9MWwWCeXF1WGNFmTv9liUxnEC8wXWHgFpd9PQPp6EKbQ10NNvmoVS4X1U8Vh3h8EEEG/RCqSTCP8AIxF9UjVAa8k38k2DYgNknQp/AYVtPtvILuWqpGNjJGcOwOeM3ZaPM9EfEFos24AjyCjjcXmMssOgSbH9qCddO/X870uSqpCTSqhum/yWRqgsRA/YpEyQFxT2HdLB0t+eaRe3ZMcNdOZvj9/olmrQX0SeEnVZBVjUalKsaJEBChUn1XFuTMQJkcp5wsKg4hMiiHMHxYAjPZw8iPsV0DxuNCAR3G49FzXDsZ7t85Q4cjvyv3rufZ/2UxdWk97ywunMGSfeCbkaZfCbJci5CvE5biipzqNVge0tdoQQt4miWOhwIINwdio5/msz0Z+jmOGYYmo5jv0kz4HVGxtXMTls0HzVjj2hge8WLrnwAACQwGFziSbfq6nktvyR48ma+aq0T4fgnEzPYj8hWlGi1vwgd+pRKekC0WAQ61ZrPiN+QufsPFYpzlkeiDbZMnTeUOrimsmbnkPkToPVI1seXWaMo9T4/ZCp05RWKuzqGvfueY0HIfU7qxojIxztw0n0Q8JhY1F0xj2xRf1EeZAWhQ0DzQrUoMrNzAdrY/QpLCSHGm+AHCCCbSNDOyXwmJNJ19N+Su62GbVbnbd0eY+6VN4pb6KJ8WUGOwzDYEW0I0KxCxTg0gOWLSrHV+Ds/aLANqMNRtntuY3A59QuYp0QbtEnf6rqH8Zb+pkeP3AXNvxOT4TA5beSz/jYppVk0joQl5CtwzaTZ1J3+gVViXO/SCQnMZi85tIb6IracARpstknUdFJS4q0AwlWW6RzChVwozZh08E1KiCs9+TNe7I4qnl6jpt0QM6br1RysdUlWp5TrbUFLGXgKJzt+BDpVDTeCf8AsaFYHLZg2P8A0q9jIscS7y+fVF9muCOxlbI05WN7VR/7W9P8R0A+yrabzlyHVtwebf4/NF6l/ZZggMEX71KjyT0YcgHdYnxKnVDY4W6ZE+yODBEUAYtLn1CT1IzQfJbw3sThWv8Aee6BtZhJdTHXKZk9DbouoOHunnUFGp+zZS9HJY72Vw1WD7ljHghwfTaGGQQbtbZwteR5K74LVNOrDhE2P0Kshh0ljqUPZ1BHlEfNPwlFpgTA+3fsy2rTNem3ttEvaP1NGpHJ4166GbLyvE4UtI3YdD9DyK99wVXMwTyXjvHKDaeKxGH0YHW/whwD2x3Bw8k/5EFqS8mbPBPaOaxFIPYQeY9Z/hQbSDBlaLBSquLXZTrmv4StZhcnQX+w8Vkab0ZldUGaQ0f4iJ7h9yqqsySj/wBRJJO62GSqxVBWhelQlW+EwWW51+SJhMLl1+L5fyndlohj8sDYMwEhxSqC0N3Jny/PRGc+TrA36AXJVDxHG/3k+XQDQd+/iu/ZhjFsFiabiD3IvB+IFjgP0mLLbaoeDGu6S9wQRGyVq1THXVMc4/hpf2RLTBssTFEkgAnRYjDI4qgxm0qEaznaucga2WYp/aQs8XVW7HtvsZpYyBBFkehimjY5TqI06hJGmLXsVKiMplctbO0tlqW6RodFCsQ0SUPC1CWlunIpRjCXgE7oSj5FlDz4GHkloJEJqmzNRFp7R+QiD5qFQTZHq1hSaxps25vqSTaByAJk9yzy7VCLYhiMG5l9RzG3ehUmlxAa0uJ0DQST3AXKuKOKa6wM9B1XsXs37PUsHT7DW++eO3Ui/cOTeg700Jv/AGKYouZ5HgvZLGvEjDvA17eWmfAPIPovUv7OcFUpYT3VVhY5j32PJxzgg6ES4iRyK6D3KJTblumjJt20aFBIJUw0qVESIOoRGVQdFW8dxppU3PYAXhpLWExniLeoE7SryUUrGHnQq+uM1To0R4m5+iNhKzajQWkaAxNxPMbJThbszA790u8HEkehCR7X8HFlgK0S3xC8a9pOIipxCu9umeAeeRrWf8V2vtv7SjCs92w/372nKP2tNveH1jmR0K432Q9jqmIPvKhNOkNDEueegO3U/wDU23KNEsu2kisx+Hc+o3KJJj5EH0hWHFPZvLhfeBxLmGXN2INiecj5Sum4n7NHDZaod7xh7M6Fpubi+vOdgt4o5qFVvOm//aYWV/uomeUaezzehSJIGpKu8PhQwXu47jbohU2inYXdufoPuiio47rXCCW2I2SJhYHTqUtVdeLlDGKDTGp3vYfcoSmKB4zWawZA4Av1k3y7DxPyVFWoF2l4U61UveXnUm5Qq9UtgtPgnRaKro1h6pDhIMk6kJ6s29jqVKhVDhfVbrNJhw2vHNK++gN2zbGEdViMKohYksS2Ugqh4vrsefeoE7Ed6r3VnaJijiQYB81o40auNDVaX/AzKBqAZ8VPh+CfVdaQ2bmLdboDiQJFu5WdDF5qB7XbadCdb6R1CKaDpjOKwj8zcg7Igaj1ulKzamfN7sjqAYjvQHVD3TyK3Qx1QuFJhJJ0EZr9y5uwNp6LmiwAy4aaDmdkviOFVsQ/MBAiMzrDw3PgFccN4Flh9c53i4aD2R337R9Fauq7zHfosU8qi/psi2ov6lV7OeysYikXVQQHtJaGWOU5oku6cl7dhaMtH5uvH6PHWUntdIOUg9m/ePJer8H4mypRa9hDgYg8w42Pr6Jsb5P7GjBK0yybSWVGWTLWytPpraoKtFSqc1wcCNtRsRy/lc57ah2dr258sNkWgGTYDbQybiSOa7IEIOKpSCdLaqOTHeNxsKezk/ZWs9wdBIaQOWpm5zCSQOS6gMZTp6hrGNAkmAABuSq/huDfm2AF+Wqs8Rw6lWEVabXgHRwDgD3HdJ+Kn8dNHSVM88wnCqOO4i/EgufTaGgyIb2bNa203MuM8+q9EFEAAAQBoBopUcIxgDabWtaNGtAAHgEy8AAk7K2PHxuyfEqOI4P3tCow7glveBIPmF5pjcS4USBq+w7tT6W8V2/tLx1tCndwDndlo3JI+mq80rcQbXJa2YZYTv8AuMfmixZJJSUq6JfkUCoUpPalExNamwXI7hc+llXvaQVs0w4Qf5T/AOTXgyWAxONmzBlB3/UfHbwSjAo4kFhLT5qLSe9Pp7KUTqUG/Ed/JVeKxrdGttz3VpiRLRtslv6WmwFzhPKdSUYtLsMWvIvQqyA7RPNxYDRPNAZQe8dq3IdOSOcAA3nvcwmlOPQXTGG30usQWD3YLjeYWJKvonxfg56jhBqTPcif0zeSKajG2nyQjjGkw0LTtmr7MM27CzcXB+ihSfkHOUNjjqUHFPhwjQpUvAUr0MDEZr8tl1fsZRpMZ7yQa1TNqbtAJEN8BJ/hUPDOEmoMzzkYdP3O7gdB1PgCuhw1NtNuWmA1u/M95Nys+earimSyTSVIs8Vjo0g9dvBVGLrl1ySVOq9J1HErOkQQpWcrH2e9qa2DJDe1TOrCdOrTsfRIvCEcPNzYcz9Oauki0JUfQPsx7V08VSa9pvvzB3BGxXS067XDVeOewPDqAoMqtc5tZznBzg42hxABaDERBg816lgOHgCXVHP8h/tAVcWSfKls3JfW2M1ajGkZiJOm5WqgzdB6nr0CK2mwaATz1WPqjotH9ilVxjibMKaTnkAPqMpmf8YN/AgE9JTfFuG+8a7I91KoWwKjDfpI/VB2K4Xitenj31A69MS1hHTV4PU+kLv+C0z/AE9IOdmcKbAXcyGiT4qWPIsjcQuLQhwbD16LIr1hXP7sgY70MHyCrfbL2nbhqYzU6kPMZgOzOuUu2PzhdaWWXJ/2ivDcDUPWn/8AI1POD40mI/qrPIcbxYYiqX15Y4Wa4GWgG8ZTp4FLUWZHZs03lpaeyR3/AKk6C1w0nvCxjGAZcoA5Cw9Fl+JVpmFyvsUq4lzjJjyRaeIG4RKmHZsSPUJd9GLiCOY+o2U3jXQpLGUmvbm/by5b2VY2tTmJJtKcEjRI1MEGglojmNh3cguxpR0xlRNrg++kaAIDBMB5zXkFaoGNTCBiHEuAGn1V1EZIYOJfo2NVK5fBFsszO4KDSkGDv8kxgaxc8g6D5aLmq2jhipeBHlssS/voJnnPgsXbQuznK7jmAAsjU3EaAIxAb8WqBVg6Gytdmq7DtfITvCsA2oczxLWnQ6OP7e4anwG6SwIDi1jbk68gNyegXTNgABtmjT796jmnxVLslklx6JudN0MvWFwUcgKxpGci49VoUydPui0cGXXFhz/NU4S1ghtzz3VowvYwg/Dhutzy2/lAr9U3XKWcxM2l0GxngfGX4ZzjrTd8Qn/UOu3Vdrwn25pEWqZej+yfPQ+a8w4nigXZBt8XU8vDTvnol20z5+gR+O9s0wm0j2Wt/aJh2CTUaf8AKS4+TZXIe039o9Ws00qALA4XcbOIOwj4ZG+t9lxQoyQNJ/CVB4kk+XTknjGu2HnZ3vsNxOey74gvXPZ/jDG08lR2XLoToQbx4L5socRdQqNe2Z16a3HovXvZzirMTSD2nvG4PIpHeKXKPTL43yjTO2x/HWv7NO46b/wvO/7TeO1HtFAtytDmuOnbsY02BnxHS9/g4a89b+O6rP7ROH+/wwqs+Kkcx6t0d5a+BS/JKTti5Yvjo80o13NPMclYNqaEaHRVmVOYM2I5XHyP0PglbowsO6olvflpkGCjEpSuwrkAbpV2v/wu5bHu5HojsYuffKteH8QnsvMHZ2x7+R6pqA4m8Tww6svzbv4KuLIPXrsulFkvjqAqawHbO+h5hUukBSOdquAF+5LYN/8AegA73TeJw2zllFsEAADZPaotFqhKrVzWN+o1WKeHw9oaFpNaQ10MYijmEb7Kv4lQgDIOhj0VkHTcKeHpZnNHWfK6RS4ixk4sJw3BikyP1H4j9B0CbaitoHkjMw5WV3J2yUpW7AtHRNU8OB8Q8Pv9lKnA08/sszJ4xS7Fs3Uft6JZzkaql4ujKRxhBKTxGOax2RpmpF40b/8Ar5d6JicWRZh73b+HIdVV+4EyLHmmhH2Uil5Jf07XOmI3PcNfFTLZvzR6bIb/AJjHgLn1I8lgYmbthsHSpWcemXxd/AKGaKs20+wBzlx8bD0E+KG9kJvB3IRxOEbkaTqHEeYn/iU37P4mrQc51F8aWIkEXmR5JDjNNzqVtntP+l/3U+APc5rpmQA095II9GlCW4WUTajaZ1Dfa7E03tflpuaCM7Q0iRvBmx/hegcO4th8TTLqTgQR2mk3E6gheXtZZAGCykuaS020MFQW0HH+R/0bxeF93Uez9ri3vANj4iD4omEs4Hz7tx5KJmZcSTzNyisCnJkJNXoO6lqBtMj7cwlalNM1Hdt0fud8ypEB3Q+ip4FsqKuHS/ulcVKPRB910XcqDYfhz3ZYJ0+SfawHVJUKJ7u7VL4im9phxMHeTBXJikOLtGexm145/kKroEyCbX06SmnNjVCAEjvVo9UURlduWw13+y0tAySeuqxMhmzKeEIESFZcIwpkuO1h9fzqq7C1v0uN9jzCuMPiGtYAeug/OilOT6YsmxpxhCe8lC/rR+3zP8IFPiTpcC1o5a/dLbrQlDwEgCBvfc6fb1U2sVbU4i4CbA90/OUJvEqv7h/7Wf8A1XcZM7iy79xIXO8Yx7WzTBk/qIvH+Hv5+ShjOI1XCHPdHIdkHwESq9uCc/4Gk9wt56KkYJbkVhBLbHaFZogTc81J8SjUOEGO1EpocLm06205+KDzY77A2rIFkZRyA8zc+pI8FmSSANTA81NzpcTzRsCztg8pPlp6whHbEsde2PkO4WCr8WrQwqzGDVWydHFfjHdlo5knyAA+ZT+Bp5abebu0f/LT0jzKqMc7tRyaPUZv+S6wUAIHK3ko5P1SDPSFGUuaJUZ2T4fMIz2LVRvZPgglomhGLLKanVbC1SO/7b+V/wCFnkcSL2ueQ1wzAwQbExYkc7qWUg315Lm8bo68nVL0OJVIhlRwjudHg6Qtiw2tFlivaOxabLYpg6W71WcJ4j7wQ6A8agbj9wHzCswFKSp0yTTi6ZMMhSfVEQQCNwVBrysLZQAVmOoAaaHTp0VNSqZp2gGQukxOGhrjO0+SoxDZmAJF+ZKpjd9lYMjS0usTIWKnFnCVKoBqPFO0+eySrUrSUNj3N0KSUeQWrLCooNclBiXzzi8Rr0TWPw5pVJGhgx0/j7JeFaOUDKov0HzUDqLfnJJ1eIdogN33Pr1XQ8Ewhj3jxc/COQ595QyP442znFrszD8LBh1Qdzfv9lY5QLaKTihPcvOlOU3sSzcX7lH3gDpP5F/ogmty80No1M7O/wBpTQjvYBdgVhw5nxHuH1+ySYFZ4Idkd5P0+i9LH2cTcwQq3FMVsWpKu0ZgTYanuFz6Kk1o45rjADKjiTYZR5NaF29Sj67rzg1amJzPkTmJynabwCvQOFYnPRpk6gZXc5bb1EHxQyRSSKZY0kGDICBWFj3j5FNwl6+h7x8ikfREr6hVbxWvkpGNXEN7tXT/AKfVWFZUntE+1Nv+Z3nAHyKhBXkQ+NXIpn1ifFM8LotGYHdJhqlQcWjxstzWqNfRGtOYjcGxGver3hvHntbleA8jc2Pid1TNf2sxEo9WlBzckJJS7BKnpls/2icTAYwd+Y/UI+C4o8glxbrpYWVHk0PNZTN4SOEa0TcFWjo8RiHOEE25DRVHF2nIOU3+SsGPkA80rj4NMna3zQiqZOGmVNKs8fCT3LFphcNNFiuXY5xOplaD1UA6QCNCs4uzOABq25HQ2QsAYGXlopV9bFS+tj9A20gK8438NNw3H58lSNcI5BWeLrThWun4TH+qI8ioTW0yfYjgOHtfUHZEDtOt5eq6RzlXcCoEU8x1eZ7ho0fXxTNRx281k/IlynXhCybMfVQHvJ18luFtzYEkwOZsFNfwIQLu5TpMue53+0pKvxJjfhGY+Tf5SFDFudWpl7rBwEaAB1iY7jutGPBJu+h1Bls0K2wzeyO4fdVhEWVq20LXjECucIXP+0lbJQqRqRlH/lY+k+SvSqLjZDjkgEDXvP8AHzTyltDRezkeAV4cWmwMR3rteBYi7mH9Vx3ifmJ8gubq8LpnSW/5U5gy6nlM5i0gidbc0MjUtorkaltHYMdIQ8Rp5/nqjUiDBboQCO43CHjWwB4/RSV8TOVdQXVD7R4jtZBHZABMSRuR5kroHuyhztmiYO5/SPE/VczU4XVdLiWkkyTJ312S4EuXJlcVXbK1qLTYXWCJicE9monuKnhqAImTPRarLt+RPE03N1FuasGmQDzCMW2vdQYyNNF1iuVogGwI2QSITTgk6tSHQdCuWzo7Gv6whuUee9/khYirbpAsoERZSyzC4NJABTcRMrSnUq7BYn2NssDRymSO0dyg1m6ZQLG8C/8A0rKrIsT4fmiC54GjBHeSfNQg21dEovyyixPEAOZjyXQOYBhqbah920f3lVx1BeT7umBu8tvG2pgan4bw+lPvXNb7tvauBd2zet7pPjz/AOoPaENE5ehOp7z9hsjJ20kO5LqhulxuwDGQwQBLpMCwJI1KjiOKvAnsjuE/OVSYKmWtynUHzGxW8XVgidIj7pfghfQvFNjNXiVUk9sx0geoCFnJMkydyTJWMao16ViRr81RQS6Q2gpeN4UK9cEdmx6KoMsdbQ7JwTsmaoZwo66k/MGu/cGk95AJ9VcKg4IZZS8R5Pd9F0IaoxXZkkqYCs6ATy+fJc/iRElx75QeL8T988imeywGIm53P26BVPuS7tOOmyZQ9lY4/Y6/FiQ1u+p5JoXVAZz5WjtTAldJTbAg+J5lGSoOSKjRdezdcupZXfEwx3tPw+WngE5xMzlC5/BYk03hw8RzHJW/EcexwaWm5FhuO/zUpfq0RatiWMe0tDdufXn3bf8AarqVbKYNwm3VFX4+qG3jxAkeKEIrodegWOcS4lsdFX06hYTPiisxzdDZFrFj2xInY/RaEq0VSa00TY4OEjRZCUZjw2GFunI+q3U4iP0jzXcQcGHcq/E3M+Cz3hnNN00zEA62RSoZLiI4bEZiW8gY6xsiOqm21gmm02ZpAGbog4ilqeiPke0BFAHVbRKegWIOTBbLl+EeCd+v8lKObBuS6+wMTyndWvDHGH30JHhL7JTGfF+cymfQ1JbJtrg0smUzMgz1Nz1hANli25TbtkJScnbBOCQ4lRzZAP3J16DV1agnQY6dm6eaZ20j6ojzLSIg+ik1EYiBsp8RSINxcKNI5R2ineLNAcIAHckjoUydosnaOo9lK7HAgEdgknaxGt+sqXHuMZgadP4f1H93QdPmuP4Z/wCp5q33CDhxYkoJSB03QOyiV6kwBGgmOe/ihU9Xd/0RKe6DOMwJaH53m4ECx87dEfEcWaPhBce6AlcYI05IWBPZPejSatncU9ss+HFxZnd8Tr+GwR3iQtgWHd9FjNQovbIN7sXo4/Z3miurNOjgekpDF/E5VdY9pVhGyqxphOL0Mj4Ewbjp0UalMgSCZ77eS0XEuEmYmEdV8F+kirptJKaCkVoIt2Fuw9KmCJlELEvSNwnXKbJyF37c1r3zhqZ70Q6qGJ+Hx+i5M5BqLZErFPDfCFpcxX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2" descr="data:image/jpeg;base64,/9j/4AAQSkZJRgABAQAAAQABAAD/2wCEAAkGBxQTEhUUEhQWFhUXGRgYGBcXFxcYFxobGBcXGBcXHBcYHCggGBwlHBcYITEhJSksLi4uFx8zODMsNygtLisBCgoKDg0OGxAQGywmICQsLC8sLCwsLCwsLCwsLCwsLCwsLCwsLCwsLCwsLCwsLCwsLCwsLCwsLCwsLCwsLCwsLP/AABEIANoA5wMBIgACEQEDEQH/xAAcAAACAgMBAQAAAAAAAAAAAAADBAIFAAEGBwj/xAA+EAABAwIEAwUHAwEIAQUAAAABAAIRAyEEEjFBBVFhInGBkaEGEzKxwdHwQlLhFAcjYnKissLxgjOSs9Li/8QAGQEAAwEBAQAAAAAAAAAAAAAAAQIDBAAF/8QAJhEAAgICAgICAgIDAAAAAAAAAAECEQMhEjFBURMiBDJhcRRCUv/aAAwDAQACEQMRAD8A8+9ze5UayPWAI7kMlY1vbMli1N06rVYjYI1RqFEIrsZNAalKYTOGpie3eBpzUH33WOYA25Mo7OsabxR7ewyGjkAPU7oOKruce0ZIEJak3tTyuihspX6AZTpZinadINC1RbCM6nNginQrkKvBcYCTr0yHX06K2rvbTbA1P5KrMhAnfZGLvY+PeydDCud0CapYEF0a9OZW+GEwcyvaGAcBNges28kspU9sSU3yq6KLEMDSAJtrrryR2PEAo+I4RULiZBJ1gx84VfxGjUpiAwgc1zlGb0xpuMqpimKpPB01vIuhNMX9UXA1nC2u8Kxfh2v03Et+oRcq0wOXHTEGvIbIFuY59U4OIVA0tnsuEQbxOsclvBuNwbxYjmFPFYMENymADfuSNq6Yrasqi0l0N25Jx+ElukHmi4aiGyZ1KlXeYtumk90hpSd0iGCeWiKrczeokeKsMa2m+BlAEWIAQsE23ataOevTdL4XECmSHXZp1ah+732vIf2/sN7sscHN5RpbxCmx7nZj2m2gj9B6iVqu1wggktO/5uoUw4kAOJG6m4132T2uyLXuaYlO4biEWI13Snu77n6I7qdpB/hFScemCxt/ESNAsVbTcdwY5rFT5JewCz3SoQUSmM4JbohmTqiyhFQeEUKD3JUABCM7CP1j1Epep2rtNwrpujT0HyCZugybRVlkfECO9Tp9L9AJVooAwLeiFewKXsVDCBJEfPyTzJ922De/zP8ACWq3ECx6/dNUWEMaOn1KXI1WgzceOhR7w74gHHmdfMXW6OFaXZpM7NP5BWYhkXQC5IrFTdURxLHe8GUxzXXYZuaix0iYG9yuYpVrjN5ro8PUIoDZp0IdFxtbQqiisiphUeSpmZlqo/UbckOjWzz+4a9RsfutrHKNMzPRR8Z4XE1KQ0+Ib94SGDriWiSCLztddgxct7RcMDXe8HwE3A/SfsVfDkv6yL458vqyeeX8vkVJzxlIVZh3OYReQVZvptyybbR6KvHY/DaI0m9lpN+i3Vk6LWFcPhMgaA6jXdTw7iZ0gOtG/VCUTppLZPC4gNsZMHXcGFlZgfJ009Vj8CXTIMk66fNGw+Ee3lEz9gklOK8nOSZmGpPa2AZbN2nfuTFAUzZjZfe0kHuQ6ryHAOaSDoW3v3KdfBEnOwjOORvA9PArlltVPo7mumLZrkEQVtt/O4W28RcP/VYHwdND3xurB2NbkzNY0C12ttPL85Kvxp7TD8d9MWwWCeXF1WGNFmTv9liUxnEC8wXWHgFpd9PQPp6EKbQ10NNvmoVS4X1U8Vh3h8EEEG/RCqSTCP8AIxF9UjVAa8k38k2DYgNknQp/AYVtPtvILuWqpGNjJGcOwOeM3ZaPM9EfEFos24AjyCjjcXmMssOgSbH9qCddO/X870uSqpCTSqhum/yWRqgsRA/YpEyQFxT2HdLB0t+eaRe3ZMcNdOZvj9/olmrQX0SeEnVZBVjUalKsaJEBChUn1XFuTMQJkcp5wsKg4hMiiHMHxYAjPZw8iPsV0DxuNCAR3G49FzXDsZ7t85Q4cjvyv3rufZ/2UxdWk97ywunMGSfeCbkaZfCbJci5CvE5biipzqNVge0tdoQQt4miWOhwIINwdio5/msz0Z+jmOGYYmo5jv0kz4HVGxtXMTls0HzVjj2hge8WLrnwAACQwGFziSbfq6nktvyR48ma+aq0T4fgnEzPYj8hWlGi1vwgd+pRKekC0WAQ61ZrPiN+QufsPFYpzlkeiDbZMnTeUOrimsmbnkPkToPVI1seXWaMo9T4/ZCp05RWKuzqGvfueY0HIfU7qxojIxztw0n0Q8JhY1F0xj2xRf1EeZAWhQ0DzQrUoMrNzAdrY/QpLCSHGm+AHCCCbSNDOyXwmJNJ19N+Su62GbVbnbd0eY+6VN4pb6KJ8WUGOwzDYEW0I0KxCxTg0gOWLSrHV+Ds/aLANqMNRtntuY3A59QuYp0QbtEnf6rqH8Zb+pkeP3AXNvxOT4TA5beSz/jYppVk0joQl5CtwzaTZ1J3+gVViXO/SCQnMZi85tIb6IracARpstknUdFJS4q0AwlWW6RzChVwozZh08E1KiCs9+TNe7I4qnl6jpt0QM6br1RysdUlWp5TrbUFLGXgKJzt+BDpVDTeCf8AsaFYHLZg2P8A0q9jIscS7y+fVF9muCOxlbI05WN7VR/7W9P8R0A+yrabzlyHVtwebf4/NF6l/ZZggMEX71KjyT0YcgHdYnxKnVDY4W6ZE+yODBEUAYtLn1CT1IzQfJbw3sThWv8Aee6BtZhJdTHXKZk9DbouoOHunnUFGp+zZS9HJY72Vw1WD7ljHghwfTaGGQQbtbZwteR5K74LVNOrDhE2P0Kshh0ljqUPZ1BHlEfNPwlFpgTA+3fsy2rTNem3ttEvaP1NGpHJ4166GbLyvE4UtI3YdD9DyK99wVXMwTyXjvHKDaeKxGH0YHW/whwD2x3Bw8k/5EFqS8mbPBPaOaxFIPYQeY9Z/hQbSDBlaLBSquLXZTrmv4StZhcnQX+w8Vkab0ZldUGaQ0f4iJ7h9yqqsySj/wBRJJO62GSqxVBWhelQlW+EwWW51+SJhMLl1+L5fyndlohj8sDYMwEhxSqC0N3Jny/PRGc+TrA36AXJVDxHG/3k+XQDQd+/iu/ZhjFsFiabiD3IvB+IFjgP0mLLbaoeDGu6S9wQRGyVq1THXVMc4/hpf2RLTBssTFEkgAnRYjDI4qgxm0qEaznaucga2WYp/aQs8XVW7HtvsZpYyBBFkehimjY5TqI06hJGmLXsVKiMplctbO0tlqW6RodFCsQ0SUPC1CWlunIpRjCXgE7oSj5FlDz4GHkloJEJqmzNRFp7R+QiD5qFQTZHq1hSaxps25vqSTaByAJk9yzy7VCLYhiMG5l9RzG3ehUmlxAa0uJ0DQST3AXKuKOKa6wM9B1XsXs37PUsHT7DW++eO3Ui/cOTeg700Jv/AGKYouZ5HgvZLGvEjDvA17eWmfAPIPovUv7OcFUpYT3VVhY5j32PJxzgg6ES4iRyK6D3KJTblumjJt20aFBIJUw0qVESIOoRGVQdFW8dxppU3PYAXhpLWExniLeoE7SryUUrGHnQq+uM1To0R4m5+iNhKzajQWkaAxNxPMbJThbszA790u8HEkehCR7X8HFlgK0S3xC8a9pOIipxCu9umeAeeRrWf8V2vtv7SjCs92w/372nKP2tNveH1jmR0K432Q9jqmIPvKhNOkNDEueegO3U/wDU23KNEsu2kisx+Hc+o3KJJj5EH0hWHFPZvLhfeBxLmGXN2INiecj5Sum4n7NHDZaod7xh7M6Fpubi+vOdgt4o5qFVvOm//aYWV/uomeUaezzehSJIGpKu8PhQwXu47jbohU2inYXdufoPuiio47rXCCW2I2SJhYHTqUtVdeLlDGKDTGp3vYfcoSmKB4zWawZA4Av1k3y7DxPyVFWoF2l4U61UveXnUm5Qq9UtgtPgnRaKro1h6pDhIMk6kJ6s29jqVKhVDhfVbrNJhw2vHNK++gN2zbGEdViMKohYksS2Ugqh4vrsefeoE7Ed6r3VnaJijiQYB81o40auNDVaX/AzKBqAZ8VPh+CfVdaQ2bmLdboDiQJFu5WdDF5qB7XbadCdb6R1CKaDpjOKwj8zcg7Igaj1ulKzamfN7sjqAYjvQHVD3TyK3Qx1QuFJhJJ0EZr9y5uwNp6LmiwAy4aaDmdkviOFVsQ/MBAiMzrDw3PgFccN4Flh9c53i4aD2R337R9Fauq7zHfosU8qi/psi2ov6lV7OeysYikXVQQHtJaGWOU5oku6cl7dhaMtH5uvH6PHWUntdIOUg9m/ePJer8H4mypRa9hDgYg8w42Pr6Jsb5P7GjBK0yybSWVGWTLWytPpraoKtFSqc1wcCNtRsRy/lc57ah2dr258sNkWgGTYDbQybiSOa7IEIOKpSCdLaqOTHeNxsKezk/ZWs9wdBIaQOWpm5zCSQOS6gMZTp6hrGNAkmAABuSq/huDfm2AF+Wqs8Rw6lWEVabXgHRwDgD3HdJ+Kn8dNHSVM88wnCqOO4i/EgufTaGgyIb2bNa203MuM8+q9EFEAAAQBoBopUcIxgDabWtaNGtAAHgEy8AAk7K2PHxuyfEqOI4P3tCow7glveBIPmF5pjcS4USBq+w7tT6W8V2/tLx1tCndwDndlo3JI+mq80rcQbXJa2YZYTv8AuMfmixZJJSUq6JfkUCoUpPalExNamwXI7hc+llXvaQVs0w4Qf5T/AOTXgyWAxONmzBlB3/UfHbwSjAo4kFhLT5qLSe9Pp7KUTqUG/Ed/JVeKxrdGttz3VpiRLRtslv6WmwFzhPKdSUYtLsMWvIvQqyA7RPNxYDRPNAZQe8dq3IdOSOcAA3nvcwmlOPQXTGG30usQWD3YLjeYWJKvonxfg56jhBqTPcif0zeSKajG2nyQjjGkw0LTtmr7MM27CzcXB+ihSfkHOUNjjqUHFPhwjQpUvAUr0MDEZr8tl1fsZRpMZ7yQa1TNqbtAJEN8BJ/hUPDOEmoMzzkYdP3O7gdB1PgCuhw1NtNuWmA1u/M95Nys+earimSyTSVIs8Vjo0g9dvBVGLrl1ySVOq9J1HErOkQQpWcrH2e9qa2DJDe1TOrCdOrTsfRIvCEcPNzYcz9Oauki0JUfQPsx7V08VSa9pvvzB3BGxXS067XDVeOewPDqAoMqtc5tZznBzg42hxABaDERBg816lgOHgCXVHP8h/tAVcWSfKls3JfW2M1ajGkZiJOm5WqgzdB6nr0CK2mwaATz1WPqjotH9ilVxjibMKaTnkAPqMpmf8YN/AgE9JTfFuG+8a7I91KoWwKjDfpI/VB2K4Xitenj31A69MS1hHTV4PU+kLv+C0z/AE9IOdmcKbAXcyGiT4qWPIsjcQuLQhwbD16LIr1hXP7sgY70MHyCrfbL2nbhqYzU6kPMZgOzOuUu2PzhdaWWXJ/2ivDcDUPWn/8AI1POD40mI/qrPIcbxYYiqX15Y4Wa4GWgG8ZTp4FLUWZHZs03lpaeyR3/AKk6C1w0nvCxjGAZcoA5Cw9Fl+JVpmFyvsUq4lzjJjyRaeIG4RKmHZsSPUJd9GLiCOY+o2U3jXQpLGUmvbm/by5b2VY2tTmJJtKcEjRI1MEGglojmNh3cguxpR0xlRNrg++kaAIDBMB5zXkFaoGNTCBiHEuAGn1V1EZIYOJfo2NVK5fBFsszO4KDSkGDv8kxgaxc8g6D5aLmq2jhipeBHlssS/voJnnPgsXbQuznK7jmAAsjU3EaAIxAb8WqBVg6Gytdmq7DtfITvCsA2oczxLWnQ6OP7e4anwG6SwIDi1jbk68gNyegXTNgABtmjT796jmnxVLslklx6JudN0MvWFwUcgKxpGci49VoUydPui0cGXXFhz/NU4S1ghtzz3VowvYwg/Dhutzy2/lAr9U3XKWcxM2l0GxngfGX4ZzjrTd8Qn/UOu3Vdrwn25pEWqZej+yfPQ+a8w4nigXZBt8XU8vDTvnol20z5+gR+O9s0wm0j2Wt/aJh2CTUaf8AKS4+TZXIe039o9Ws00qALA4XcbOIOwj4ZG+t9lxQoyQNJ/CVB4kk+XTknjGu2HnZ3vsNxOey74gvXPZ/jDG08lR2XLoToQbx4L5socRdQqNe2Z16a3HovXvZzirMTSD2nvG4PIpHeKXKPTL43yjTO2x/HWv7NO46b/wvO/7TeO1HtFAtytDmuOnbsY02BnxHS9/g4a89b+O6rP7ROH+/wwqs+Kkcx6t0d5a+BS/JKTti5Yvjo80o13NPMclYNqaEaHRVmVOYM2I5XHyP0PglbowsO6olvflpkGCjEpSuwrkAbpV2v/wu5bHu5HojsYuffKteH8QnsvMHZ2x7+R6pqA4m8Tww6svzbv4KuLIPXrsulFkvjqAqawHbO+h5hUukBSOdquAF+5LYN/8AegA73TeJw2zllFsEAADZPaotFqhKrVzWN+o1WKeHw9oaFpNaQ10MYijmEb7Kv4lQgDIOhj0VkHTcKeHpZnNHWfK6RS4ixk4sJw3BikyP1H4j9B0CbaitoHkjMw5WV3J2yUpW7AtHRNU8OB8Q8Pv9lKnA08/sszJ4xS7Fs3Uft6JZzkaql4ujKRxhBKTxGOax2RpmpF40b/8Ar5d6JicWRZh73b+HIdVV+4EyLHmmhH2Uil5Jf07XOmI3PcNfFTLZvzR6bIb/AJjHgLn1I8lgYmbthsHSpWcemXxd/AKGaKs20+wBzlx8bD0E+KG9kJvB3IRxOEbkaTqHEeYn/iU37P4mrQc51F8aWIkEXmR5JDjNNzqVtntP+l/3U+APc5rpmQA095II9GlCW4WUTajaZ1Dfa7E03tflpuaCM7Q0iRvBmx/hegcO4th8TTLqTgQR2mk3E6gheXtZZAGCykuaS020MFQW0HH+R/0bxeF93Uez9ri3vANj4iD4omEs4Hz7tx5KJmZcSTzNyisCnJkJNXoO6lqBtMj7cwlalNM1Hdt0fud8ypEB3Q+ip4FsqKuHS/ulcVKPRB910XcqDYfhz3ZYJ0+SfawHVJUKJ7u7VL4im9phxMHeTBXJikOLtGexm145/kKroEyCbX06SmnNjVCAEjvVo9UURlduWw13+y0tAySeuqxMhmzKeEIESFZcIwpkuO1h9fzqq7C1v0uN9jzCuMPiGtYAeug/OilOT6YsmxpxhCe8lC/rR+3zP8IFPiTpcC1o5a/dLbrQlDwEgCBvfc6fb1U2sVbU4i4CbA90/OUJvEqv7h/7Wf8A1XcZM7iy79xIXO8Yx7WzTBk/qIvH+Hv5+ShjOI1XCHPdHIdkHwESq9uCc/4Gk9wt56KkYJbkVhBLbHaFZogTc81J8SjUOEGO1EpocLm06205+KDzY77A2rIFkZRyA8zc+pI8FmSSANTA81NzpcTzRsCztg8pPlp6whHbEsde2PkO4WCr8WrQwqzGDVWydHFfjHdlo5knyAA+ZT+Bp5abebu0f/LT0jzKqMc7tRyaPUZv+S6wUAIHK3ko5P1SDPSFGUuaJUZ2T4fMIz2LVRvZPgglomhGLLKanVbC1SO/7b+V/wCFnkcSL2ueQ1wzAwQbExYkc7qWUg315Lm8bo68nVL0OJVIhlRwjudHg6Qtiw2tFlivaOxabLYpg6W71WcJ4j7wQ6A8agbj9wHzCswFKSp0yTTi6ZMMhSfVEQQCNwVBrysLZQAVmOoAaaHTp0VNSqZp2gGQukxOGhrjO0+SoxDZmAJF+ZKpjd9lYMjS0usTIWKnFnCVKoBqPFO0+eySrUrSUNj3N0KSUeQWrLCooNclBiXzzi8Rr0TWPw5pVJGhgx0/j7JeFaOUDKov0HzUDqLfnJJ1eIdogN33Pr1XQ8Ewhj3jxc/COQ595QyP442znFrszD8LBh1Qdzfv9lY5QLaKTihPcvOlOU3sSzcX7lH3gDpP5F/ogmty80No1M7O/wBpTQjvYBdgVhw5nxHuH1+ySYFZ4Idkd5P0+i9LH2cTcwQq3FMVsWpKu0ZgTYanuFz6Kk1o45rjADKjiTYZR5NaF29Sj67rzg1amJzPkTmJynabwCvQOFYnPRpk6gZXc5bb1EHxQyRSSKZY0kGDICBWFj3j5FNwl6+h7x8ikfREr6hVbxWvkpGNXEN7tXT/AKfVWFZUntE+1Nv+Z3nAHyKhBXkQ+NXIpn1ifFM8LotGYHdJhqlQcWjxstzWqNfRGtOYjcGxGver3hvHntbleA8jc2Pid1TNf2sxEo9WlBzckJJS7BKnpls/2icTAYwd+Y/UI+C4o8glxbrpYWVHk0PNZTN4SOEa0TcFWjo8RiHOEE25DRVHF2nIOU3+SsGPkA80rj4NMna3zQiqZOGmVNKs8fCT3LFphcNNFiuXY5xOplaD1UA6QCNCs4uzOABq25HQ2QsAYGXlopV9bFS+tj9A20gK8438NNw3H58lSNcI5BWeLrThWun4TH+qI8ioTW0yfYjgOHtfUHZEDtOt5eq6RzlXcCoEU8x1eZ7ho0fXxTNRx281k/IlynXhCybMfVQHvJ18luFtzYEkwOZsFNfwIQLu5TpMue53+0pKvxJjfhGY+Tf5SFDFudWpl7rBwEaAB1iY7jutGPBJu+h1Bls0K2wzeyO4fdVhEWVq20LXjECucIXP+0lbJQqRqRlH/lY+k+SvSqLjZDjkgEDXvP8AHzTyltDRezkeAV4cWmwMR3rteBYi7mH9Vx3ifmJ8gubq8LpnSW/5U5gy6nlM5i0gidbc0MjUtorkaltHYMdIQ8Rp5/nqjUiDBboQCO43CHjWwB4/RSV8TOVdQXVD7R4jtZBHZABMSRuR5kroHuyhztmiYO5/SPE/VczU4XVdLiWkkyTJ312S4EuXJlcVXbK1qLTYXWCJicE9monuKnhqAImTPRarLt+RPE03N1FuasGmQDzCMW2vdQYyNNF1iuVogGwI2QSITTgk6tSHQdCuWzo7Gv6whuUee9/khYirbpAsoERZSyzC4NJABTcRMrSnUq7BYn2NssDRymSO0dyg1m6ZQLG8C/8A0rKrIsT4fmiC54GjBHeSfNQg21dEovyyixPEAOZjyXQOYBhqbah920f3lVx1BeT7umBu8tvG2pgan4bw+lPvXNb7tvauBd2zet7pPjz/AOoPaENE5ehOp7z9hsjJ20kO5LqhulxuwDGQwQBLpMCwJI1KjiOKvAnsjuE/OVSYKmWtynUHzGxW8XVgidIj7pfghfQvFNjNXiVUk9sx0geoCFnJMkydyTJWMao16ViRr81RQS6Q2gpeN4UK9cEdmx6KoMsdbQ7JwTsmaoZwo66k/MGu/cGk95AJ9VcKg4IZZS8R5Pd9F0IaoxXZkkqYCs6ATy+fJc/iRElx75QeL8T988imeywGIm53P26BVPuS7tOOmyZQ9lY4/Y6/FiQ1u+p5JoXVAZz5WjtTAldJTbAg+J5lGSoOSKjRdezdcupZXfEwx3tPw+WngE5xMzlC5/BYk03hw8RzHJW/EcexwaWm5FhuO/zUpfq0RatiWMe0tDdufXn3bf8AarqVbKYNwm3VFX4+qG3jxAkeKEIrodegWOcS4lsdFX06hYTPiisxzdDZFrFj2xInY/RaEq0VSa00TY4OEjRZCUZjw2GFunI+q3U4iP0jzXcQcGHcq/E3M+Cz3hnNN00zEA62RSoZLiI4bEZiW8gY6xsiOqm21gmm02ZpAGbog4ilqeiPke0BFAHVbRKegWIOTBbLl+EeCd+v8lKObBuS6+wMTyndWvDHGH30JHhL7JTGfF+cymfQ1JbJtrg0smUzMgz1Nz1hANli25TbtkJScnbBOCQ4lRzZAP3J16DV1agnQY6dm6eaZ20j6ojzLSIg+ik1EYiBsp8RSINxcKNI5R2ineLNAcIAHckjoUydosnaOo9lK7HAgEdgknaxGt+sqXHuMZgadP4f1H93QdPmuP4Z/wCp5q33CDhxYkoJSB03QOyiV6kwBGgmOe/ihU9Xd/0RKe6DOMwJaH53m4ECx87dEfEcWaPhBce6AlcYI05IWBPZPejSatncU9ss+HFxZnd8Tr+GwR3iQtgWHd9FjNQovbIN7sXo4/Z3miurNOjgekpDF/E5VdY9pVhGyqxphOL0Mj4Ewbjp0UalMgSCZ77eS0XEuEmYmEdV8F+kirptJKaCkVoIt2Fuw9KmCJlELEvSNwnXKbJyF37c1r3zhqZ70Q6qGJ+Hx+i5M5BqLZErFPDfCFpcxX2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90" name="Picture 18" descr="http://upload.wikimedia.org/wikipedia/commons/d/dc/Sweetbay_Magnolia_Magnolia_virginiana_Flower_Closeup_2242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4293096"/>
            <a:ext cx="2121576" cy="19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s.hswstatic.com/gif/define-ferns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96" y="4293096"/>
            <a:ext cx="1529104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landarcs.com/wp-content/uploads/Moss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r="6628"/>
          <a:stretch/>
        </p:blipFill>
        <p:spPr bwMode="auto">
          <a:xfrm>
            <a:off x="3216600" y="3429000"/>
            <a:ext cx="1728192" cy="14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geneticengg.com/wp-content/uploads/2014/01/sarjeant-iain-green-algae-in-freshwater-pond-scotland-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6" y="2708920"/>
            <a:ext cx="2330639" cy="174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6220" y="188573"/>
            <a:ext cx="322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-they produce their own food</a:t>
            </a:r>
          </a:p>
          <a:p>
            <a:r>
              <a:rPr lang="en-CA" dirty="0" smtClean="0"/>
              <a:t>-they cannot move on their own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73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9796" y="2598061"/>
            <a:ext cx="4416552" cy="762000"/>
          </a:xfrm>
        </p:spPr>
        <p:txBody>
          <a:bodyPr/>
          <a:lstStyle/>
          <a:p>
            <a:r>
              <a:rPr lang="en-US" dirty="0" smtClean="0"/>
              <a:t>Vertebrates ( internal skeleton)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9043074" y="3363515"/>
            <a:ext cx="2376264" cy="3132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Sponges</a:t>
            </a:r>
          </a:p>
          <a:p>
            <a:r>
              <a:rPr lang="en-US" dirty="0" smtClean="0"/>
              <a:t>Cnidarians</a:t>
            </a:r>
          </a:p>
          <a:p>
            <a:r>
              <a:rPr lang="en-US" dirty="0" smtClean="0"/>
              <a:t>Worms</a:t>
            </a:r>
          </a:p>
          <a:p>
            <a:r>
              <a:rPr lang="en-US" dirty="0" smtClean="0"/>
              <a:t>Echinoderms</a:t>
            </a:r>
          </a:p>
          <a:p>
            <a:r>
              <a:rPr lang="en-US" dirty="0" smtClean="0"/>
              <a:t>Mollusks</a:t>
            </a:r>
          </a:p>
          <a:p>
            <a:r>
              <a:rPr lang="en-US" dirty="0" smtClean="0"/>
              <a:t>Arthropods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294484" y="2570525"/>
            <a:ext cx="4416552" cy="762000"/>
          </a:xfrm>
        </p:spPr>
        <p:txBody>
          <a:bodyPr/>
          <a:lstStyle/>
          <a:p>
            <a:r>
              <a:rPr lang="en-US" dirty="0" smtClean="0"/>
              <a:t>Invertebrates (do not have an internal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91757" y="4482174"/>
            <a:ext cx="2208468" cy="1982359"/>
          </a:xfrm>
        </p:spPr>
        <p:txBody>
          <a:bodyPr/>
          <a:lstStyle/>
          <a:p>
            <a:r>
              <a:rPr lang="en-US" dirty="0" smtClean="0"/>
              <a:t>Fish</a:t>
            </a:r>
          </a:p>
          <a:p>
            <a:r>
              <a:rPr lang="en-US" dirty="0" smtClean="0"/>
              <a:t>Amphibians</a:t>
            </a:r>
          </a:p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02524" y="223195"/>
            <a:ext cx="3944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dirty="0" smtClean="0"/>
              <a:t>They do not produce their own food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They feed on plants or other animals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They can usually move on their own</a:t>
            </a:r>
          </a:p>
        </p:txBody>
      </p:sp>
      <p:pic>
        <p:nvPicPr>
          <p:cNvPr id="1026" name="Picture 2" descr="http://www.irc.vbschools.com/fortheweb/Science/images/AnimalKingd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-26812"/>
            <a:ext cx="4707410" cy="22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7820" y="4482174"/>
            <a:ext cx="18357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Birds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Mammals</a:t>
            </a:r>
            <a:endParaRPr lang="en-US" sz="2400" dirty="0"/>
          </a:p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93516" y="3762767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Cold-blooded animals</a:t>
            </a:r>
            <a:endParaRPr lang="en-CA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06890" y="3754923"/>
            <a:ext cx="328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Warm-blooded animals</a:t>
            </a:r>
            <a:endParaRPr lang="en-CA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662364" y="2195355"/>
            <a:ext cx="0" cy="27765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54598" y="2570525"/>
            <a:ext cx="1170634" cy="21714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31693" y="2570525"/>
            <a:ext cx="1030671" cy="18014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61964" y="3082402"/>
            <a:ext cx="0" cy="277659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485900" y="3423526"/>
            <a:ext cx="576064" cy="331397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61964" y="3446742"/>
            <a:ext cx="1800200" cy="28496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239</Words>
  <Application>Microsoft Office PowerPoint</Application>
  <PresentationFormat>Custom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Earthtones 16x9</vt:lpstr>
      <vt:lpstr>Taxonomy: Classifying Life</vt:lpstr>
      <vt:lpstr>PowerPoint Presentation</vt:lpstr>
      <vt:lpstr>PowerPoint Presentation</vt:lpstr>
      <vt:lpstr>PowerPoint Presentation</vt:lpstr>
      <vt:lpstr>We need a way to categorize over 1.8 million species living on Earth! </vt:lpstr>
      <vt:lpstr>Taxonomy is the classification of living organisms</vt:lpstr>
      <vt:lpstr>Scientific Names are used to give every species its own unique name.</vt:lpstr>
      <vt:lpstr>The Plant Kingdom</vt:lpstr>
      <vt:lpstr>PowerPoint Presentation</vt:lpstr>
      <vt:lpstr>Let’s Practice Using a Dichotomous Key!</vt:lpstr>
      <vt:lpstr>Let’s Try a Harder One….</vt:lpstr>
      <vt:lpstr>Your Assignment: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2014-09-29T01:28:48Z</dcterms:created>
  <dcterms:modified xsi:type="dcterms:W3CDTF">2014-10-06T02:46:00Z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